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76" r:id="rId5"/>
    <p:sldId id="341" r:id="rId6"/>
    <p:sldId id="340" r:id="rId7"/>
    <p:sldId id="347" r:id="rId8"/>
    <p:sldId id="352" r:id="rId9"/>
    <p:sldId id="353" r:id="rId10"/>
    <p:sldId id="354" r:id="rId11"/>
    <p:sldId id="356" r:id="rId12"/>
    <p:sldId id="355" r:id="rId13"/>
    <p:sldId id="35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EED4"/>
    <a:srgbClr val="F8ECCF"/>
    <a:srgbClr val="E1EBFE"/>
    <a:srgbClr val="F5F7FB"/>
    <a:srgbClr val="FFFDF7"/>
    <a:srgbClr val="FFFEF8"/>
    <a:srgbClr val="F8F6F5"/>
    <a:srgbClr val="151635"/>
    <a:srgbClr val="03213B"/>
    <a:srgbClr val="021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5634"/>
  </p:normalViewPr>
  <p:slideViewPr>
    <p:cSldViewPr snapToGrid="0" showGuides="1">
      <p:cViewPr>
        <p:scale>
          <a:sx n="100" d="100"/>
          <a:sy n="100" d="100"/>
        </p:scale>
        <p:origin x="1050" y="348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7/6/2025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2025/7/6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431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tflix/chaosmonkey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E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03D3631-4372-8D24-9139-83169E89046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2998" r="2998"/>
          <a:stretch>
            <a:fillRect/>
          </a:stretch>
        </p:blipFill>
        <p:spPr>
          <a:xfrm>
            <a:off x="6850754" y="1256448"/>
            <a:ext cx="4802007" cy="51081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489482" y="-677736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06144" y="1426425"/>
            <a:ext cx="6117565" cy="4614724"/>
          </a:xfrm>
        </p:spPr>
        <p:txBody>
          <a:bodyPr/>
          <a:lstStyle/>
          <a:p>
            <a:r>
              <a:rPr lang="en-US" dirty="0">
                <a:latin typeface="Spectral"/>
              </a:rPr>
              <a:t>A </a:t>
            </a:r>
            <a:r>
              <a:rPr lang="en-US" b="1" dirty="0">
                <a:latin typeface="Spectral"/>
              </a:rPr>
              <a:t>Single Point of Failure (SPOF)</a:t>
            </a:r>
            <a:r>
              <a:rPr lang="en-US" dirty="0">
                <a:latin typeface="Spectral"/>
              </a:rPr>
              <a:t> is a component in your system whose failure can bring down the entire system, causing downtime, potential data loss, and unhappy users.</a:t>
            </a:r>
          </a:p>
          <a:p>
            <a:r>
              <a:rPr lang="en-US" dirty="0">
                <a:latin typeface="Spectral"/>
              </a:rPr>
              <a:t>In the below example, if there is only one instance of the </a:t>
            </a:r>
            <a:r>
              <a:rPr lang="en-US" b="1" dirty="0">
                <a:latin typeface="Spectral"/>
              </a:rPr>
              <a:t>load balancer,</a:t>
            </a:r>
            <a:r>
              <a:rPr lang="en-US" dirty="0">
                <a:latin typeface="Spectral"/>
              </a:rPr>
              <a:t> it becomes a SPOF. If it goes down, clients won’t be able to communicate with the servers.</a:t>
            </a:r>
          </a:p>
          <a:p>
            <a:r>
              <a:rPr lang="en-US" dirty="0">
                <a:latin typeface="Spectral"/>
              </a:rPr>
              <a:t>By minimizing the number of SPOFs, you can improve the overall </a:t>
            </a:r>
            <a:r>
              <a:rPr lang="en-US" b="1" dirty="0">
                <a:latin typeface="Spectral"/>
              </a:rPr>
              <a:t>reliability</a:t>
            </a:r>
            <a:r>
              <a:rPr lang="en-US" dirty="0">
                <a:latin typeface="Spectral"/>
              </a:rPr>
              <a:t> and </a:t>
            </a:r>
            <a:r>
              <a:rPr lang="en-US" b="1" dirty="0">
                <a:latin typeface="Spectral"/>
              </a:rPr>
              <a:t>availability</a:t>
            </a:r>
            <a:r>
              <a:rPr lang="en-US" dirty="0">
                <a:latin typeface="Spectral"/>
              </a:rPr>
              <a:t> of the system.</a:t>
            </a:r>
          </a:p>
          <a:p>
            <a:endParaRPr lang="en-US" dirty="0"/>
          </a:p>
          <a:p>
            <a:br>
              <a:rPr lang="en-US" sz="1600" dirty="0"/>
            </a:br>
            <a:endParaRPr lang="en-US" altLang="en-US" sz="16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rgbClr val="363737"/>
              </a:solidFill>
              <a:latin typeface="Spectral"/>
            </a:endParaRP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2"/>
            <a:ext cx="9322491" cy="1325563"/>
          </a:xfrm>
        </p:spPr>
        <p:txBody>
          <a:bodyPr/>
          <a:lstStyle/>
          <a:p>
            <a:r>
              <a:rPr lang="en-US" altLang="zh-CN" sz="4800" dirty="0"/>
              <a:t>What is </a:t>
            </a:r>
            <a:r>
              <a:rPr lang="en-US" dirty="0"/>
              <a:t>Single Point of Failure (SPOF)</a:t>
            </a:r>
            <a:r>
              <a:rPr lang="en-US" altLang="zh-CN" sz="4800" dirty="0"/>
              <a:t> ?</a:t>
            </a:r>
            <a:endParaRPr lang="en-US"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DB82F4-CCE9-B9D8-CCB7-AF5528AD9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3770" y="4180471"/>
            <a:ext cx="3467477" cy="250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DCF217-FC70-CC6C-BBE4-CF3F6624E2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Overview of Monitoring System with Prometheus and Grafana | by Doubletapp |  Medium">
            <a:extLst>
              <a:ext uri="{FF2B5EF4-FFF2-40B4-BE49-F238E27FC236}">
                <a16:creationId xmlns:a16="http://schemas.microsoft.com/office/drawing/2014/main" id="{8D4B61D5-78BA-8F1B-F77E-236BFAD87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0" y="1906582"/>
            <a:ext cx="7429500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B430F19-9AF9-0BDD-782C-E07C5D8A4A4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004935"/>
            <a:ext cx="4813866" cy="5212985"/>
          </a:xfrm>
        </p:spPr>
        <p:txBody>
          <a:bodyPr/>
          <a:lstStyle/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b="1" dirty="0">
                <a:latin typeface="Spectral"/>
              </a:rPr>
              <a:t> Monitoring and Alerts</a:t>
            </a:r>
          </a:p>
          <a:p>
            <a:endParaRPr lang="en-IN" sz="1600" b="1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Continuous health monitoring involves checking the status of system components to detect failures early and trigger alerts for immediate action.</a:t>
            </a:r>
          </a:p>
          <a:p>
            <a:endParaRPr lang="en-US" sz="1600" b="1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Techniques:</a:t>
            </a:r>
          </a:p>
          <a:p>
            <a:endParaRPr lang="en-IN" sz="1600" b="1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Heartbeat Signals</a:t>
            </a:r>
            <a:r>
              <a:rPr lang="en-US" sz="1600" dirty="0">
                <a:latin typeface="Spectral"/>
              </a:rPr>
              <a:t>: Regular signals sent between components to check their status.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Health Checks</a:t>
            </a:r>
            <a:r>
              <a:rPr lang="en-US" sz="1600" dirty="0">
                <a:latin typeface="Spectral"/>
              </a:rPr>
              <a:t>: Automated scripts or tools that perform regular health checks on components.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Alerting Systems</a:t>
            </a:r>
            <a:r>
              <a:rPr lang="en-US" sz="1600" dirty="0">
                <a:latin typeface="Spectral"/>
              </a:rPr>
              <a:t>: Tools like PagerDuty or </a:t>
            </a:r>
            <a:r>
              <a:rPr lang="en-US" sz="1600" dirty="0" err="1">
                <a:latin typeface="Spectral"/>
              </a:rPr>
              <a:t>OpsGenie</a:t>
            </a:r>
            <a:r>
              <a:rPr lang="en-US" sz="1600" dirty="0">
                <a:latin typeface="Spectral"/>
              </a:rPr>
              <a:t> that notify administrators of detected issues.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6C8DA9-4F65-4A73-D431-9E983B7D16F3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10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1B324CD-5FBC-2AB0-884D-AD6B1A75E3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98226" y="-2650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D3810F4D-7090-BEC8-672A-83F29E41E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335695"/>
            <a:ext cx="11116029" cy="453887"/>
          </a:xfrm>
        </p:spPr>
        <p:txBody>
          <a:bodyPr/>
          <a:lstStyle/>
          <a:p>
            <a:r>
              <a:rPr lang="en-US" altLang="zh-CN" sz="4000" dirty="0"/>
              <a:t>Strategies to avoid Single Point Of Failures (SPOF)</a:t>
            </a:r>
            <a:endParaRPr lang="en-US" sz="40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1A4B370-00F2-00A4-8144-B57BD43158AC}"/>
              </a:ext>
            </a:extLst>
          </p:cNvPr>
          <p:cNvCxnSpPr>
            <a:cxnSpLocks/>
          </p:cNvCxnSpPr>
          <p:nvPr/>
        </p:nvCxnSpPr>
        <p:spPr>
          <a:xfrm>
            <a:off x="5217293" y="1511961"/>
            <a:ext cx="0" cy="48378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332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4038B-6554-0200-65EA-8C6BCCA10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7B7F36-77E5-36F6-B550-603800428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434" y="134347"/>
            <a:ext cx="9892859" cy="752893"/>
          </a:xfrm>
        </p:spPr>
        <p:txBody>
          <a:bodyPr/>
          <a:lstStyle/>
          <a:p>
            <a:r>
              <a:rPr lang="en-US" altLang="zh-CN" sz="4000" dirty="0"/>
              <a:t>Understanding </a:t>
            </a:r>
            <a:r>
              <a:rPr lang="en-US" sz="4000" dirty="0"/>
              <a:t>Single Point of Failure (SPOF)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7C7ABF-4550-0B32-DD20-8AB7322F175A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11233A5-8D9E-241B-6054-C72653BC0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94169" y="-611873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88E86F28-5A38-150F-8EB7-B2C54F452F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E13B6885-7E1E-BF4A-C0FF-1D0368BBF9C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15434" y="887240"/>
            <a:ext cx="11698103" cy="5567881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A Single Point of Failure (SPOF) is any component within a system whose failure would cause the entire system to stop functioning.</a:t>
            </a: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In distributed systems, failures are inevitable. Common causes include </a:t>
            </a: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hardware malfunctions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, </a:t>
            </a: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software bugs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, </a:t>
            </a: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power outages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, </a:t>
            </a: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network disruptions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, and </a:t>
            </a: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human error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.</a:t>
            </a:r>
            <a:r>
              <a:rPr lang="en-US" altLang="en-US" sz="1400" dirty="0">
                <a:solidFill>
                  <a:schemeClr val="tx1"/>
                </a:solidFill>
                <a:latin typeface="Spectral"/>
              </a:rPr>
              <a:t> 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In system design, SPOFs can include a single server, network link, database, or any component that lacks redundancy or backup.</a:t>
            </a: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Let’s see an example of a system and various single points of failures in it: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rgbClr val="363737"/>
              </a:solidFill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latin typeface="Spectral"/>
              </a:rPr>
              <a:t>Load Balancer</a:t>
            </a:r>
            <a:r>
              <a:rPr lang="en-US" sz="1400" dirty="0">
                <a:latin typeface="Spectral"/>
              </a:rPr>
              <a:t>: If there is only one load balancer instance and it fails, all traffic will stop, preventing clients from reaching the application servers. To avoid this, we can add a </a:t>
            </a:r>
            <a:r>
              <a:rPr lang="en-US" sz="1400" b="1" dirty="0">
                <a:latin typeface="Spectral"/>
              </a:rPr>
              <a:t>standby</a:t>
            </a:r>
            <a:r>
              <a:rPr lang="en-US" sz="1400" dirty="0">
                <a:latin typeface="Spectral"/>
              </a:rPr>
              <a:t> load balancer that can takeover if the primary one fails.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latin typeface="Spectral"/>
              </a:rPr>
              <a:t>Database</a:t>
            </a:r>
            <a:r>
              <a:rPr lang="en-US" sz="1400" dirty="0">
                <a:latin typeface="Spectral"/>
              </a:rPr>
              <a:t>: With only one database, its failure would result in data being unavailable, causing downtime and potential data loss. We can avoid this by </a:t>
            </a:r>
            <a:r>
              <a:rPr lang="en-US" sz="1400" b="1" dirty="0">
                <a:latin typeface="Spectral"/>
              </a:rPr>
              <a:t>replicating</a:t>
            </a:r>
            <a:r>
              <a:rPr lang="en-US" sz="1400" dirty="0">
                <a:latin typeface="Spectral"/>
              </a:rPr>
              <a:t> the data across multiple servers and locations.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latin typeface="Spectral"/>
              </a:rPr>
              <a:t>Cache Server</a:t>
            </a:r>
            <a:r>
              <a:rPr lang="en-US" sz="1400" dirty="0">
                <a:latin typeface="Spectral"/>
              </a:rPr>
              <a:t>: The cache server is not a true SPOF in the sense that it doesn’t bring the entire system down. When it’s down, every request hits the database, increasing its load and slowing response times.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9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rgbClr val="363737"/>
              </a:solidFill>
              <a:latin typeface="Spectral"/>
            </a:endParaRP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BF0E87-8431-05A1-93FC-10454AF59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089" y="3951538"/>
            <a:ext cx="7285022" cy="277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283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87C2E7-FAF1-3F53-F9AF-801DE7596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8DA46C1-A822-4AEB-7D7A-D6D8F87C8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708" y="333546"/>
            <a:ext cx="10918674" cy="580908"/>
          </a:xfrm>
        </p:spPr>
        <p:txBody>
          <a:bodyPr/>
          <a:lstStyle/>
          <a:p>
            <a:r>
              <a:rPr lang="en-US" dirty="0"/>
              <a:t>How to Identify SPOFs in a Distributed System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FCD9A1C-BFE0-8170-0055-9DDA75CA8C7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0708" y="1029736"/>
            <a:ext cx="11217439" cy="5598259"/>
          </a:xfrm>
        </p:spPr>
        <p:txBody>
          <a:bodyPr/>
          <a:lstStyle/>
          <a:p>
            <a:r>
              <a:rPr lang="en-IN" sz="1400" b="1" dirty="0">
                <a:latin typeface="Spectral"/>
              </a:rPr>
              <a:t>1. </a:t>
            </a:r>
            <a:r>
              <a:rPr lang="en-IN" sz="1600" b="1" dirty="0">
                <a:latin typeface="Spectral"/>
              </a:rPr>
              <a:t>Map Out the Architecture</a:t>
            </a:r>
            <a:endParaRPr lang="en-US" sz="1600" dirty="0">
              <a:latin typeface="Spectral"/>
            </a:endParaRPr>
          </a:p>
          <a:p>
            <a:r>
              <a:rPr lang="en-US" sz="1400" dirty="0">
                <a:latin typeface="Spectral"/>
              </a:rPr>
              <a:t>Create a detailed diagram of your system's architecture. Identify all components, services, and their dependencies. Look for components that do not have backups or redundancy.</a:t>
            </a:r>
          </a:p>
          <a:p>
            <a:endParaRPr lang="en-US" sz="1400" dirty="0">
              <a:latin typeface="Spectral"/>
            </a:endParaRPr>
          </a:p>
          <a:p>
            <a:r>
              <a:rPr lang="en-IN" sz="1400" b="1" dirty="0">
                <a:latin typeface="Spectral"/>
              </a:rPr>
              <a:t>2. </a:t>
            </a:r>
            <a:r>
              <a:rPr lang="en-IN" sz="1600" b="1" dirty="0">
                <a:latin typeface="Spectral"/>
              </a:rPr>
              <a:t>Dependency Analysis</a:t>
            </a:r>
          </a:p>
          <a:p>
            <a:r>
              <a:rPr lang="en-US" sz="1400" dirty="0">
                <a:latin typeface="Spectral"/>
              </a:rPr>
              <a:t>Analyze dependencies between different services and components. If a single component is required by multiple services and does not have a backup, it is likely a SPOF.</a:t>
            </a:r>
          </a:p>
          <a:p>
            <a:endParaRPr lang="en-IN" sz="1400" b="1" dirty="0">
              <a:latin typeface="Spectral"/>
            </a:endParaRPr>
          </a:p>
          <a:p>
            <a:r>
              <a:rPr lang="en-IN" sz="1400" b="1" dirty="0">
                <a:latin typeface="Spectral"/>
              </a:rPr>
              <a:t>3</a:t>
            </a:r>
            <a:r>
              <a:rPr lang="en-IN" sz="1600" b="1" dirty="0">
                <a:latin typeface="Spectral"/>
              </a:rPr>
              <a:t>. Failure Impact Assessment</a:t>
            </a:r>
          </a:p>
          <a:p>
            <a:r>
              <a:rPr lang="en-US" sz="1400" dirty="0">
                <a:latin typeface="Spectral"/>
              </a:rPr>
              <a:t>Assess the impact of failure for each component. Perform a </a:t>
            </a:r>
            <a:r>
              <a:rPr lang="en-US" sz="1400" b="1" dirty="0">
                <a:latin typeface="Spectral"/>
              </a:rPr>
              <a:t>"what if"</a:t>
            </a:r>
            <a:r>
              <a:rPr lang="en-US" sz="1400" dirty="0">
                <a:latin typeface="Spectral"/>
              </a:rPr>
              <a:t> analysis for each component.</a:t>
            </a:r>
          </a:p>
          <a:p>
            <a:r>
              <a:rPr lang="en-US" sz="1400" dirty="0">
                <a:latin typeface="Spectral"/>
              </a:rPr>
              <a:t>Ask questions like, “What if this component fails?” If the answer is that the system would stop functioning or degrade significantly, then that component is a SPOF.</a:t>
            </a:r>
          </a:p>
          <a:p>
            <a:endParaRPr lang="en-US" sz="1400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4. Chaos Testing</a:t>
            </a:r>
          </a:p>
          <a:p>
            <a:r>
              <a:rPr lang="en-US" sz="1400" dirty="0">
                <a:latin typeface="Spectral"/>
              </a:rPr>
              <a:t>Chaos testing, also known as Chaos Engineering, is the practice of intentionally injecting failures and disruptions into a system to understand how it behaves under stress and to ensure it can recover gracefully.</a:t>
            </a:r>
          </a:p>
          <a:p>
            <a:r>
              <a:rPr lang="en-US" sz="1400" dirty="0">
                <a:latin typeface="Spectral"/>
              </a:rPr>
              <a:t>Chaos engineering often involves the use of tools like </a:t>
            </a:r>
            <a:r>
              <a:rPr lang="en-US" sz="1400" b="1" u="sng" dirty="0">
                <a:latin typeface="Spectral"/>
                <a:hlinkClick r:id="rId2"/>
              </a:rPr>
              <a:t>Chaos Monkey</a:t>
            </a:r>
            <a:r>
              <a:rPr lang="en-US" sz="1400" dirty="0">
                <a:latin typeface="Spectral"/>
              </a:rPr>
              <a:t> (developed by Netflix) that randomly shut down instances or services to observe how the rest of the system responds.</a:t>
            </a:r>
            <a:endParaRPr lang="en-US" sz="1400" dirty="0"/>
          </a:p>
          <a:p>
            <a:endParaRPr lang="en-IN" b="1" dirty="0"/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800" dirty="0">
              <a:latin typeface="Spectral"/>
            </a:endParaRPr>
          </a:p>
          <a:p>
            <a:endParaRPr lang="en-US" sz="1200" dirty="0">
              <a:latin typeface="Spectral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9E323B-F703-71E8-6CD7-4C8F84D52B10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0FC36CF-D09E-F267-0A06-10ED4097F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10951" y="-75226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1620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7F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975978-7DCF-42A1-9610-2824FF4CB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08CCC13-BDF5-B0B4-9566-090C43164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6681" y="1591599"/>
            <a:ext cx="7425318" cy="4626321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7E75009B-512A-A174-3E03-50A3B8CAC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335695"/>
            <a:ext cx="11116029" cy="453887"/>
          </a:xfrm>
        </p:spPr>
        <p:txBody>
          <a:bodyPr/>
          <a:lstStyle/>
          <a:p>
            <a:r>
              <a:rPr lang="en-US" altLang="zh-CN" sz="4000" dirty="0"/>
              <a:t>Strategies to avoid Single Point Of Failures (SPOF)</a:t>
            </a:r>
            <a:endParaRPr lang="en-US" sz="40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090774A-2279-C3F1-83C9-F534D7808B3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004935"/>
            <a:ext cx="4548452" cy="5212985"/>
          </a:xfrm>
        </p:spPr>
        <p:txBody>
          <a:bodyPr/>
          <a:lstStyle/>
          <a:p>
            <a:endParaRPr lang="en-US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b="1" dirty="0">
                <a:latin typeface="Spectral"/>
              </a:rPr>
              <a:t> Redundancy</a:t>
            </a:r>
          </a:p>
          <a:p>
            <a:endParaRPr lang="en-IN" sz="1600" b="1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Redundancy involves having backup components that can take over when primary components fail.</a:t>
            </a:r>
          </a:p>
          <a:p>
            <a:endParaRPr lang="en-US" sz="1600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Techniques:</a:t>
            </a:r>
          </a:p>
          <a:p>
            <a:endParaRPr lang="en-IN" sz="1600" b="1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Server Redundancy</a:t>
            </a:r>
            <a:r>
              <a:rPr lang="en-US" sz="1600" dirty="0">
                <a:latin typeface="Spectral"/>
              </a:rPr>
              <a:t>: Deploying multiple servers to handle requests, ensuring that if one server fails, others can continue to provide service.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Database Redundancy: </a:t>
            </a:r>
            <a:r>
              <a:rPr lang="en-US" sz="1600" dirty="0">
                <a:latin typeface="Spectral"/>
              </a:rPr>
              <a:t>Creating a replica database that can take over if the primary database fails.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Geographic Redundancy</a:t>
            </a:r>
            <a:r>
              <a:rPr lang="en-US" sz="1600" dirty="0">
                <a:latin typeface="Spectral"/>
              </a:rPr>
              <a:t>: Distributing resources across multiple geographic locations to mitigate the impact of regional failures.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F15B3-0BDE-5766-D0DD-6390D2C3AAA2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1DD29E7-8D4C-4600-C9CD-4E2912A51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252562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716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771568-3750-1B78-B2A4-930FD0296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42AF5497-0E50-4236-42BC-54E1B3D0DAB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004935"/>
            <a:ext cx="10988329" cy="5212985"/>
          </a:xfrm>
        </p:spPr>
        <p:txBody>
          <a:bodyPr/>
          <a:lstStyle/>
          <a:p>
            <a:endParaRPr lang="en-US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b="1" dirty="0">
                <a:latin typeface="Spectral"/>
              </a:rPr>
              <a:t> Load Balancing</a:t>
            </a:r>
          </a:p>
          <a:p>
            <a:r>
              <a:rPr lang="en-US" sz="1600" dirty="0">
                <a:latin typeface="Spectral"/>
              </a:rPr>
              <a:t>Load balancing distributes incoming network traffic across multiple servers to ensure no single server becomes a bottleneck, enhancing both performance and availability.</a:t>
            </a:r>
          </a:p>
          <a:p>
            <a:r>
              <a:rPr lang="en-IN" sz="1600" b="1" dirty="0">
                <a:latin typeface="Spectral"/>
              </a:rPr>
              <a:t>Techniques: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Hardware Load Balancers</a:t>
            </a:r>
            <a:r>
              <a:rPr lang="en-US" sz="1600" dirty="0">
                <a:latin typeface="Spectral"/>
              </a:rPr>
              <a:t>: Physical devices that distribute traffic based on pre-configured rules.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Software Load Balancers</a:t>
            </a:r>
            <a:r>
              <a:rPr lang="en-US" sz="1600" dirty="0">
                <a:latin typeface="Spectral"/>
              </a:rPr>
              <a:t>: Software solutions that manage traffic distribution, such as </a:t>
            </a:r>
            <a:r>
              <a:rPr lang="en-US" sz="1600" dirty="0" err="1">
                <a:latin typeface="Spectral"/>
              </a:rPr>
              <a:t>HAProxy</a:t>
            </a:r>
            <a:r>
              <a:rPr lang="en-US" sz="1600" dirty="0">
                <a:latin typeface="Spectral"/>
              </a:rPr>
              <a:t>, Nginx, or cloud-based solutions like AWS Elastic Load Balancer.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91E86E-A694-675A-C81C-ADCD194DDEE1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1AC6222-3312-DECA-4EEE-CB2523334E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94169" y="5314676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052" name="Picture 4" descr="What is a load balancer and how does it work?">
            <a:extLst>
              <a:ext uri="{FF2B5EF4-FFF2-40B4-BE49-F238E27FC236}">
                <a16:creationId xmlns:a16="http://schemas.microsoft.com/office/drawing/2014/main" id="{FCA3F52D-C485-9662-D83F-018DFBB601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244" y="3918894"/>
            <a:ext cx="8189156" cy="2791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19A26A90-3ABC-137D-1C50-F46D8A0B5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335695"/>
            <a:ext cx="11116029" cy="453887"/>
          </a:xfrm>
        </p:spPr>
        <p:txBody>
          <a:bodyPr/>
          <a:lstStyle/>
          <a:p>
            <a:r>
              <a:rPr lang="en-US" altLang="zh-CN" sz="4000" dirty="0"/>
              <a:t>Strategies to avoid Single Point Of Failures (SPOF)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82914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957182-C8D2-E74E-FE6D-A33F086A86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n In-depth Study Of DNS Load Balancing and Failover">
            <a:extLst>
              <a:ext uri="{FF2B5EF4-FFF2-40B4-BE49-F238E27FC236}">
                <a16:creationId xmlns:a16="http://schemas.microsoft.com/office/drawing/2014/main" id="{84BF2CF4-F6B7-F6A1-28E3-86E8D92D97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2"/>
          <a:stretch>
            <a:fillRect/>
          </a:stretch>
        </p:blipFill>
        <p:spPr bwMode="auto">
          <a:xfrm>
            <a:off x="4494647" y="1729664"/>
            <a:ext cx="7620000" cy="4260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3F22A07-4FAE-2CFC-3C13-75A2CBE19CB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004935"/>
            <a:ext cx="4380501" cy="5212985"/>
          </a:xfrm>
        </p:spPr>
        <p:txBody>
          <a:bodyPr/>
          <a:lstStyle/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b="1" dirty="0">
                <a:latin typeface="Spectral"/>
              </a:rPr>
              <a:t> Failover Mechanisms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1600" b="1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Failover mechanisms automatically switch to a redundant system when a failure is detected.</a:t>
            </a:r>
          </a:p>
          <a:p>
            <a:endParaRPr lang="en-US" sz="1600" b="1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Techniques:</a:t>
            </a:r>
          </a:p>
          <a:p>
            <a:endParaRPr lang="en-IN" sz="1600" b="1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Active-Passive Failover</a:t>
            </a:r>
            <a:r>
              <a:rPr lang="en-US" sz="1600" dirty="0">
                <a:latin typeface="Spectral"/>
              </a:rPr>
              <a:t>: A primary active component is backed by a passive standby component that takes over upon failure.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Active-Active Failover</a:t>
            </a:r>
            <a:r>
              <a:rPr lang="en-US" sz="1600" dirty="0">
                <a:latin typeface="Spectral"/>
              </a:rPr>
              <a:t>: All components are active and share the load. If one fails, the remaining components continue to handle the load seamlessly.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3BAEC-8EFA-C641-4DE2-DF4ABBF8A16A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12A732C-79C7-2E9D-BA15-44792E9D25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98226" y="-2650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3941A4BE-F555-F6D7-78B5-DEDF66A0A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335695"/>
            <a:ext cx="11116029" cy="453887"/>
          </a:xfrm>
        </p:spPr>
        <p:txBody>
          <a:bodyPr/>
          <a:lstStyle/>
          <a:p>
            <a:r>
              <a:rPr lang="en-US" altLang="zh-CN" sz="4000" dirty="0"/>
              <a:t>Strategies to avoid Single Point Of Failures (SPOF)</a:t>
            </a:r>
            <a:endParaRPr lang="en-US" sz="40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6D04D90-E451-1DCC-3C52-2865D7519617}"/>
              </a:ext>
            </a:extLst>
          </p:cNvPr>
          <p:cNvCxnSpPr>
            <a:cxnSpLocks/>
          </p:cNvCxnSpPr>
          <p:nvPr/>
        </p:nvCxnSpPr>
        <p:spPr>
          <a:xfrm>
            <a:off x="4917233" y="1444451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8761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3769CB-940C-4666-8EA4-998E7362E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What Are the Types of Data Replication? | Estuary">
            <a:extLst>
              <a:ext uri="{FF2B5EF4-FFF2-40B4-BE49-F238E27FC236}">
                <a16:creationId xmlns:a16="http://schemas.microsoft.com/office/drawing/2014/main" id="{02B571FB-F979-77F5-B259-3A124EBAE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975" y="1445286"/>
            <a:ext cx="7408118" cy="447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F5B0F1D-6AE7-4CFA-B288-4691BC1D84F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004935"/>
            <a:ext cx="4380501" cy="5212985"/>
          </a:xfrm>
        </p:spPr>
        <p:txBody>
          <a:bodyPr/>
          <a:lstStyle/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b="1" dirty="0">
                <a:latin typeface="Spectral"/>
              </a:rPr>
              <a:t> Data Replication</a:t>
            </a:r>
          </a:p>
          <a:p>
            <a:endParaRPr lang="en-IN" sz="1600" b="1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Data replication involves copying data from one location to another to ensure that data is available even if one location fails.</a:t>
            </a:r>
          </a:p>
          <a:p>
            <a:endParaRPr lang="en-US" sz="1600" b="1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Techniques:</a:t>
            </a:r>
          </a:p>
          <a:p>
            <a:endParaRPr lang="en-IN" sz="1600" b="1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Synchronous Replication</a:t>
            </a:r>
            <a:r>
              <a:rPr lang="en-US" sz="1600" dirty="0">
                <a:latin typeface="Spectral"/>
              </a:rPr>
              <a:t>: Data is replicated in real-time to ensure consistency across locations.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Asynchronous Replication</a:t>
            </a:r>
            <a:r>
              <a:rPr lang="en-US" sz="1600" dirty="0">
                <a:latin typeface="Spectral"/>
              </a:rPr>
              <a:t>: Data is replicated with a delay, which can be more efficient but may result in slight data inconsistencies.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7DB18-A422-B260-92CA-0320F8515CEF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7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B7568C-1126-9760-D9FC-777E5D74E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98226" y="-2650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6818F29-AA42-0C48-8A12-C6419C306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335695"/>
            <a:ext cx="11116029" cy="453887"/>
          </a:xfrm>
        </p:spPr>
        <p:txBody>
          <a:bodyPr/>
          <a:lstStyle/>
          <a:p>
            <a:r>
              <a:rPr lang="en-US" altLang="zh-CN" sz="4000" dirty="0"/>
              <a:t>Strategies to avoid Single Point Of Failures (SPOF)</a:t>
            </a:r>
            <a:endParaRPr lang="en-US" sz="40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1D43C82-8CDB-A98D-F9B8-983294162647}"/>
              </a:ext>
            </a:extLst>
          </p:cNvPr>
          <p:cNvCxnSpPr>
            <a:cxnSpLocks/>
          </p:cNvCxnSpPr>
          <p:nvPr/>
        </p:nvCxnSpPr>
        <p:spPr>
          <a:xfrm>
            <a:off x="5064893" y="1445286"/>
            <a:ext cx="0" cy="48378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781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C9AE888-2BE3-4822-6C31-5B6A924A4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What is a CDN? | How do CDNs work?">
            <a:extLst>
              <a:ext uri="{FF2B5EF4-FFF2-40B4-BE49-F238E27FC236}">
                <a16:creationId xmlns:a16="http://schemas.microsoft.com/office/drawing/2014/main" id="{713C704E-A59A-02EE-F5EE-30FB5268E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479" y="1165226"/>
            <a:ext cx="6441662" cy="4892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2498FD1-DE86-0457-A66B-43A662B99D6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004935"/>
            <a:ext cx="4380501" cy="5212985"/>
          </a:xfrm>
        </p:spPr>
        <p:txBody>
          <a:bodyPr/>
          <a:lstStyle/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b="1" dirty="0">
                <a:latin typeface="Spectral"/>
              </a:rPr>
              <a:t> Geographic Distribution</a:t>
            </a:r>
          </a:p>
          <a:p>
            <a:endParaRPr lang="en-IN" sz="1600" b="1" dirty="0">
              <a:latin typeface="Spectral"/>
            </a:endParaRPr>
          </a:p>
          <a:p>
            <a:r>
              <a:rPr lang="en-US" dirty="0">
                <a:latin typeface="Spectral"/>
              </a:rPr>
              <a:t>Distributing services and data across multiple geographic locations mitigates the risk of regional failures.</a:t>
            </a:r>
          </a:p>
          <a:p>
            <a:endParaRPr lang="en-US" dirty="0">
              <a:latin typeface="Spectral"/>
            </a:endParaRPr>
          </a:p>
          <a:p>
            <a:r>
              <a:rPr lang="en-US" dirty="0">
                <a:latin typeface="Spectral"/>
              </a:rPr>
              <a:t>This includes using:</a:t>
            </a:r>
          </a:p>
          <a:p>
            <a:endParaRPr lang="en-US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Content Delivery Networks (CDNs)</a:t>
            </a:r>
            <a:r>
              <a:rPr lang="en-US" dirty="0">
                <a:latin typeface="Spectral"/>
              </a:rPr>
              <a:t> to distribute content globally, improving availability and reducing latency.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Multi-Region Cloud Deployments</a:t>
            </a:r>
            <a:r>
              <a:rPr lang="en-US" dirty="0">
                <a:latin typeface="Spectral"/>
              </a:rPr>
              <a:t> to ensure that an outage in one region does not disrupt your entire application.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05C6D7-C66C-9F8E-F14C-FE57CD25925F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8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123F2CB-4CA4-87A4-A1B9-9EB81CD43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98226" y="-2650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0EE2759-EE47-EED4-4866-3C37CE213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335695"/>
            <a:ext cx="11116029" cy="453887"/>
          </a:xfrm>
        </p:spPr>
        <p:txBody>
          <a:bodyPr/>
          <a:lstStyle/>
          <a:p>
            <a:r>
              <a:rPr lang="en-US" altLang="zh-CN" sz="4000" dirty="0"/>
              <a:t>Strategies to avoid Single Point Of Failures (SPOF)</a:t>
            </a:r>
            <a:endParaRPr lang="en-US" sz="40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0E045D1-7946-E9E6-7689-DF6F004020A4}"/>
              </a:ext>
            </a:extLst>
          </p:cNvPr>
          <p:cNvCxnSpPr>
            <a:cxnSpLocks/>
          </p:cNvCxnSpPr>
          <p:nvPr/>
        </p:nvCxnSpPr>
        <p:spPr>
          <a:xfrm>
            <a:off x="5160143" y="1380101"/>
            <a:ext cx="0" cy="467752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0678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91FA3B-14B6-2232-DEE8-C3A5FBD52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4CFDC4B-90DF-EE38-91F1-7AB9CD33240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1" y="1004935"/>
            <a:ext cx="4958721" cy="5212985"/>
          </a:xfrm>
        </p:spPr>
        <p:txBody>
          <a:bodyPr/>
          <a:lstStyle/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b="1" dirty="0">
                <a:latin typeface="Spectral"/>
              </a:rPr>
              <a:t> Graceful Handling of Failures</a:t>
            </a:r>
          </a:p>
          <a:p>
            <a:endParaRPr lang="en-IN" sz="1600" b="1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Design applications to handle failures without crashing.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600" b="1" dirty="0">
                <a:solidFill>
                  <a:srgbClr val="363737"/>
                </a:solidFill>
                <a:latin typeface="Spectral"/>
              </a:rPr>
              <a:t>Example:</a:t>
            </a: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 If a service that provides user recommendations fails, the application should still function, perhaps with a message indicating limited features temporarily.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Implement failover mechanisms to automatically switch to backup systems when failures are detected.</a:t>
            </a: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endParaRPr lang="en-US" sz="1600" b="1" dirty="0">
              <a:latin typeface="Spectral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E0467D-C03F-5899-3CA2-B9632CC9227B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9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16F1F8-AB2C-AB09-E713-821726B0A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98226" y="-2650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12752E9A-F33D-989A-512A-006C4A304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335695"/>
            <a:ext cx="11116029" cy="453887"/>
          </a:xfrm>
        </p:spPr>
        <p:txBody>
          <a:bodyPr/>
          <a:lstStyle/>
          <a:p>
            <a:r>
              <a:rPr lang="en-US" altLang="zh-CN" sz="4000" dirty="0"/>
              <a:t>Strategies to avoid Single Point Of Failures (SPOF)</a:t>
            </a:r>
            <a:endParaRPr lang="en-US" sz="4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09BC4D-5457-1055-24E3-AD681EE04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2349" y="1906582"/>
            <a:ext cx="6697223" cy="3454099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B778D5B-3F65-869A-5055-98A70C643553}"/>
              </a:ext>
            </a:extLst>
          </p:cNvPr>
          <p:cNvCxnSpPr>
            <a:cxnSpLocks/>
          </p:cNvCxnSpPr>
          <p:nvPr/>
        </p:nvCxnSpPr>
        <p:spPr>
          <a:xfrm>
            <a:off x="5874518" y="1380101"/>
            <a:ext cx="0" cy="48378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C5E4C555-B862-C86E-24E3-1E759DC6BA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15" t="25277" r="3055" b="14654"/>
          <a:stretch>
            <a:fillRect/>
          </a:stretch>
        </p:blipFill>
        <p:spPr>
          <a:xfrm>
            <a:off x="379066" y="4512298"/>
            <a:ext cx="5043283" cy="2134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545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3174</TotalTime>
  <Words>1070</Words>
  <Application>Microsoft Office PowerPoint</Application>
  <PresentationFormat>Widescreen</PresentationFormat>
  <Paragraphs>114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DengXian</vt:lpstr>
      <vt:lpstr>Abadi</vt:lpstr>
      <vt:lpstr>Arial</vt:lpstr>
      <vt:lpstr>Calibri</vt:lpstr>
      <vt:lpstr>Posterama Text Black</vt:lpstr>
      <vt:lpstr>Posterama Text SemiBold</vt:lpstr>
      <vt:lpstr>Spectral</vt:lpstr>
      <vt:lpstr>Wingdings</vt:lpstr>
      <vt:lpstr>Office 主题​​</vt:lpstr>
      <vt:lpstr>What is Single Point of Failure (SPOF) ?</vt:lpstr>
      <vt:lpstr>Understanding Single Point of Failure (SPOF)</vt:lpstr>
      <vt:lpstr>How to Identify SPOFs in a Distributed System</vt:lpstr>
      <vt:lpstr>Strategies to avoid Single Point Of Failures (SPOF)</vt:lpstr>
      <vt:lpstr>Strategies to avoid Single Point Of Failures (SPOF)</vt:lpstr>
      <vt:lpstr>Strategies to avoid Single Point Of Failures (SPOF)</vt:lpstr>
      <vt:lpstr>Strategies to avoid Single Point Of Failures (SPOF)</vt:lpstr>
      <vt:lpstr>Strategies to avoid Single Point Of Failures (SPOF)</vt:lpstr>
      <vt:lpstr>Strategies to avoid Single Point Of Failures (SPOF)</vt:lpstr>
      <vt:lpstr>Strategies to avoid Single Point Of Failures (SPOF)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184</cp:revision>
  <dcterms:created xsi:type="dcterms:W3CDTF">2024-08-09T17:51:35Z</dcterms:created>
  <dcterms:modified xsi:type="dcterms:W3CDTF">2025-07-06T09:41:57Z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